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88" r:id="rId4"/>
    <p:sldId id="289" r:id="rId5"/>
    <p:sldId id="290" r:id="rId6"/>
    <p:sldId id="271" r:id="rId7"/>
    <p:sldId id="268" r:id="rId8"/>
    <p:sldId id="291" r:id="rId9"/>
    <p:sldId id="292" r:id="rId10"/>
    <p:sldId id="293" r:id="rId11"/>
    <p:sldId id="294" r:id="rId12"/>
    <p:sldId id="295" r:id="rId13"/>
    <p:sldId id="296" r:id="rId14"/>
    <p:sldId id="260" r:id="rId15"/>
    <p:sldId id="265" r:id="rId16"/>
    <p:sldId id="258" r:id="rId17"/>
    <p:sldId id="267" r:id="rId18"/>
    <p:sldId id="263" r:id="rId19"/>
    <p:sldId id="275" r:id="rId20"/>
    <p:sldId id="297" r:id="rId21"/>
  </p:sldIdLst>
  <p:sldSz cx="9144000" cy="6858000" type="screen4x3"/>
  <p:notesSz cx="6858000" cy="9144000"/>
  <p:defaultTextStyle>
    <a:defPPr>
      <a:defRPr lang="hu-H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52" autoAdjust="0"/>
  </p:normalViewPr>
  <p:slideViewPr>
    <p:cSldViewPr>
      <p:cViewPr varScale="1">
        <p:scale>
          <a:sx n="104" d="100"/>
          <a:sy n="104" d="100"/>
        </p:scale>
        <p:origin x="174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F70838CF-FCA5-4A49-8AD7-E08980CA7C0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BC1A188-DB62-4DDB-AA5C-5201F3E8D5C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8EEEA97D-B61A-4D67-8409-142828AE8A5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CD5E2697-15CA-4B70-909E-380CBEB42E3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 noProof="0"/>
              <a:t>Mintaszöveg szerkesztése</a:t>
            </a:r>
          </a:p>
          <a:p>
            <a:pPr lvl="1"/>
            <a:r>
              <a:rPr lang="hu-HU" altLang="hu-HU" noProof="0"/>
              <a:t>Második szint</a:t>
            </a:r>
          </a:p>
          <a:p>
            <a:pPr lvl="2"/>
            <a:r>
              <a:rPr lang="hu-HU" altLang="hu-HU" noProof="0"/>
              <a:t>Harmadik szint</a:t>
            </a:r>
          </a:p>
          <a:p>
            <a:pPr lvl="3"/>
            <a:r>
              <a:rPr lang="hu-HU" altLang="hu-HU" noProof="0"/>
              <a:t>Negyedik szint</a:t>
            </a:r>
          </a:p>
          <a:p>
            <a:pPr lvl="4"/>
            <a:r>
              <a:rPr lang="hu-HU" altLang="hu-HU" noProof="0"/>
              <a:t>Ötödik szint</a:t>
            </a:r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86043677-6EDD-41BF-B1BE-B584B1C61C7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5847" name="Rectangle 7">
            <a:extLst>
              <a:ext uri="{FF2B5EF4-FFF2-40B4-BE49-F238E27FC236}">
                <a16:creationId xmlns:a16="http://schemas.microsoft.com/office/drawing/2014/main" id="{AF307E9C-2696-4090-A00F-C50E3DB943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9A10427-25ED-4094-A6D8-2D9E08862E7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FB4554ED-0E40-409F-80CD-7B4D78936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F59B72-AB31-4394-99CF-3D0437AF572D}" type="slidenum">
              <a:rPr lang="hu-HU" altLang="hu-HU"/>
              <a:pPr/>
              <a:t>1</a:t>
            </a:fld>
            <a:endParaRPr lang="hu-HU" altLang="hu-HU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70751F3-5B61-48CF-8C55-921F2B963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2E14E00-591A-4773-8E36-6F2E46299B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D0E375B5-507F-4AD7-A91D-AE9CC5E1D2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D683E8-DD40-4A9E-A714-7DE16B7B9D54}" type="slidenum">
              <a:rPr lang="hu-HU" altLang="hu-HU"/>
              <a:pPr/>
              <a:t>19</a:t>
            </a:fld>
            <a:endParaRPr lang="hu-HU" altLang="hu-HU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6CF4F106-60D7-49B6-9102-030E1251A5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75ECFFFC-D47B-4AD3-AC23-70200A2CA2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B59ABD53-43A6-4ACE-94E4-FA08746AC8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88E57D-CABE-4329-AE20-1B1F1BA7D144}" type="slidenum">
              <a:rPr lang="hu-HU" altLang="hu-HU"/>
              <a:pPr/>
              <a:t>2</a:t>
            </a:fld>
            <a:endParaRPr lang="hu-HU" altLang="hu-HU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24F2C67-1781-458D-A8EA-C051D8CCA0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C9C01222-1CA4-482D-A279-C27361EA8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927CA248-5ED4-42EC-BEB9-4E3D9F1AFF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AEEAA0-0C5C-48E1-95A1-F0237B5EE3B5}" type="slidenum">
              <a:rPr lang="hu-HU" altLang="hu-HU"/>
              <a:pPr/>
              <a:t>6</a:t>
            </a:fld>
            <a:endParaRPr lang="hu-HU" altLang="hu-HU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9DF8DE9F-F989-4EEF-B785-5FCEB61457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1B2B056B-34FF-40E8-83E4-5A49FF8F00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88220047-37BF-47E2-A0A9-4010C239EB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AFDEBD-E128-494B-9EF6-EE73B42FDA2B}" type="slidenum">
              <a:rPr lang="hu-HU" altLang="hu-HU"/>
              <a:pPr/>
              <a:t>7</a:t>
            </a:fld>
            <a:endParaRPr lang="hu-HU" altLang="hu-HU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A88C91F-31AC-4145-B3EE-D14C8419D1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6A27901A-22B6-47FC-8E07-2EDBD22C7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B5004156-83A1-47CE-9769-AD642C903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FFA9D46-A9D2-41E8-B528-1DA80B4186DB}" type="slidenum">
              <a:rPr lang="hu-HU" altLang="hu-HU"/>
              <a:pPr/>
              <a:t>14</a:t>
            </a:fld>
            <a:endParaRPr lang="hu-HU" altLang="hu-HU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3439ED9-F89D-45D1-9D99-21FC40ADA9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EF2193F2-4725-4583-A8EE-34770F854C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3D08D34D-93C4-4E16-8333-0E50188270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36AA2D-85A7-4E86-9DC5-CD12C8E1EC87}" type="slidenum">
              <a:rPr lang="hu-HU" altLang="hu-HU"/>
              <a:pPr/>
              <a:t>15</a:t>
            </a:fld>
            <a:endParaRPr lang="hu-HU" altLang="hu-HU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1A03A55-04C7-46AC-8666-5D2047718F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ED14E38E-2525-41B3-BF23-61628F7C26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5C7B418-D877-400A-B73F-04650BEDD3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301677-DD0A-4B98-B024-008E20ACDDD5}" type="slidenum">
              <a:rPr lang="hu-HU" altLang="hu-HU"/>
              <a:pPr/>
              <a:t>16</a:t>
            </a:fld>
            <a:endParaRPr lang="hu-HU" altLang="hu-HU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ECA0202A-E243-4C72-8DA9-49C96CB9CF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FCDDBB7F-0061-419C-B149-79D1E4F68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A8058AC1-70C9-49BB-896E-C45B5ABCE1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A7E17B-E764-4496-B826-7A309F243BC8}" type="slidenum">
              <a:rPr lang="hu-HU" altLang="hu-HU"/>
              <a:pPr/>
              <a:t>17</a:t>
            </a:fld>
            <a:endParaRPr lang="hu-HU" altLang="hu-HU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1010F4EE-CF91-42C2-86CC-E067C412A4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658435A7-FE84-4624-80B0-2BAB214CF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F45B9B6-E52C-4556-B31F-9114473675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F71A80-6483-4F32-ABE5-910A371CAC30}" type="slidenum">
              <a:rPr lang="hu-HU" altLang="hu-HU"/>
              <a:pPr/>
              <a:t>18</a:t>
            </a:fld>
            <a:endParaRPr lang="hu-HU" altLang="hu-HU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10578C2F-CEBC-40FB-9C19-649C11DEB5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2405D94E-8AEE-46DF-AA56-C1D427715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20787F-46FF-40CA-9AE6-4E1411B3E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71A9AAE-145D-4D23-B4F4-4C48E38CF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5C5C96-2016-4C2C-843C-D98488DDF4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EF63E7-846F-40E0-80A0-EEC9E90B72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066433-5FCC-439C-976E-91D5477D84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E27E0-54B5-474D-9D29-B66FBFF8926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6332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2CC5F9-35FD-429F-AFA1-9D025639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FC260DE-C8F4-41F5-9D10-7B5005A41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6C41FD-BDAB-4EC6-9E11-6E58976FB9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ED9FAC-0192-4757-8A8B-9A0BEBA50A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EE22AA-E594-4AEA-ADC3-17E0EDD090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1F08C-4D05-4E76-B9A8-B6C6473D8059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1575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D537FC4-0928-4615-AB45-2E1D7AFBA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4D6A65E-875B-4D3C-887B-6C9F66EEC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345E9FA-8926-488A-9CBB-995DF8C349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7556E8-7DA9-46A9-97A3-EDF0139E1F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984B29E-E278-4142-9943-8B3CD94185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5117A-6901-43FB-9D15-0EFA4420F57A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1701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873539-985B-4C47-A62B-1C2EBEFB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207948-8FE8-470A-A5DE-C332569FF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DCDD03-7BB5-4410-A84E-BD34F85158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1979C26-643E-415C-95C9-D70F30FE8F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497E071-47CB-485A-B120-C3D3490A51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7691E1-D3A3-42E7-9BB1-329ABE6E8A3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6483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7BA070-6367-49EA-94FD-AB7F5763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8C31E1-A340-4F93-A708-B28772387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90C81FA-C74B-4459-9C4A-CCF52D4D50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C192CC-A59C-4041-97E8-ECB73F544E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12BC86-A11F-4C02-B345-D76526E432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2089E-57E4-494E-9EBC-9DF9BFA778D9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2727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8F6024-E00A-4854-8B84-065253BD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1BADB29-AB2D-4CDC-BF07-8E67475F2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0A06CB9-9CF4-4108-93D6-E8F339249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EF391-E629-4079-9201-72CD686430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D7345A-B48B-4621-9CDB-C5626C9425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40969-D37F-4FC4-803E-7CEAF18C61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21E01-239A-4939-A8BB-A2F290040A3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72001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543427-E94C-491C-A959-9E291767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4D24C8E-83E2-452C-ACA9-95E89B1B3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EE04CF8-3801-4AEA-99DB-22FA0F24F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85FE838-EE88-4602-A298-C4A806661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DCA1824-E680-4187-BEF2-5C92F56106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2E1D9F-9B0F-459D-ABC2-4D27390A52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58675E4-C18B-4DFB-9A99-D67F60F578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CB8F5FC-9444-42B8-B8D7-81A07A5919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D2A6F-525B-4355-9B5D-76A2626235DA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8263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663A3-4A38-4C7F-8BD3-5408BC4C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CD2AB31-92A4-4C9E-BFD6-010A65A262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800B0E-D0B4-472C-BCC2-6C246DCBF6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2BB8496-40B5-4C28-9F4F-5440457BE7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E8FC2-2AF4-4E21-BCBD-08B6935C08B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278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10931CF-48A6-4D50-9986-D38ADEBD74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DBCE518-81D4-43B2-8D1F-3F3F8F0310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2198E51-C7EA-46D7-BBC2-B4AB4F0FD8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2164A-BD38-4BDE-9181-4240B6C468C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86203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EB8551-1502-4405-828A-A3315F604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67EF7B-AF3E-471F-A164-64ACD5C1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375355D-B7B4-4266-BD9A-A4B9469A6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6B493-AA5B-458C-AE2C-B3400B7DA1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0C531-BAC6-4DEA-8770-C2F2B15258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42587-CC3A-4153-89AB-C68AE35D4C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78CE1-A5FF-418F-AA1F-51708551ADD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5983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8A2DA2-B8E7-4512-927D-A67472B71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DC94F48-324C-4B48-8E32-D17D1520F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BD2DB8D-6E99-445C-8D47-1C8E72E99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63D22-DB67-4D11-B95D-644446B7FE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AA8D3-6C69-4720-A743-075F4D09A0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E8BD96-8354-4AF4-B015-92B5623D8D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6C75BE-4CA3-414D-931C-14FDA2423EE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32957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3AE06EA-4ACA-4761-97D7-A37CFA4109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B0D9C7C-6CAF-4213-8259-0C113505E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C7597F2-A7F6-4D24-8BAC-2C699497F60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796FBEE-CB51-41FD-ABAD-F2931D62BED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98B39D3-0A6F-482B-9EC2-A28ECE0A60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F8733304-DB13-47C0-B73E-7AADF700042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I:\SZIXI\TORTENELEM\10_B\23_AZ_IPARI_FORRADALOM\Spinning_Jenny.mp4" TargetMode="External"/><Relationship Id="rId1" Type="http://schemas.microsoft.com/office/2007/relationships/media" Target="file:///I:\SZIXI\TORTENELEM\10_B\23_AZ_IPARI_FORRADALOM\Spinning_Jenny.mp4" TargetMode="Externa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mozdony">
            <a:extLst>
              <a:ext uri="{FF2B5EF4-FFF2-40B4-BE49-F238E27FC236}">
                <a16:creationId xmlns:a16="http://schemas.microsoft.com/office/drawing/2014/main" id="{596E3957-E058-43C6-9A36-66ACE30E6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0"/>
            <a:ext cx="7740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DC6F15AE-6945-4371-B0BF-FBA70219C7E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16238" y="549275"/>
            <a:ext cx="6227762" cy="1366838"/>
          </a:xfrm>
        </p:spPr>
        <p:txBody>
          <a:bodyPr anchor="ctr"/>
          <a:lstStyle/>
          <a:p>
            <a:pPr eaLnBrk="1" hangingPunct="1">
              <a:defRPr/>
            </a:pPr>
            <a:r>
              <a:rPr lang="hu-HU" altLang="hu-HU" sz="4800" b="1" u="sng">
                <a:effectLst>
                  <a:outerShdw blurRad="38100" dist="38100" dir="2700000" algn="tl">
                    <a:srgbClr val="C0C0C0"/>
                  </a:outerShdw>
                </a:effectLst>
              </a:rPr>
              <a:t>Az ipari forradalom</a:t>
            </a:r>
            <a:r>
              <a:rPr lang="hu-HU" altLang="hu-HU" sz="4000"/>
              <a:t> </a:t>
            </a:r>
            <a:br>
              <a:rPr lang="hu-HU" altLang="hu-HU" sz="4000"/>
            </a:br>
            <a:endParaRPr lang="hu-HU" altLang="hu-HU" sz="4000"/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C0E97410-3022-43D4-A403-4971360519B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-468313" y="5661025"/>
            <a:ext cx="4392613" cy="1196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hu-HU" altLang="hu-HU" sz="4000" b="1"/>
              <a:t>Anglia </a:t>
            </a:r>
          </a:p>
          <a:p>
            <a:pPr eaLnBrk="1" hangingPunct="1">
              <a:lnSpc>
                <a:spcPct val="90000"/>
              </a:lnSpc>
            </a:pPr>
            <a:r>
              <a:rPr lang="hu-HU" altLang="hu-HU" sz="3200" b="1">
                <a:solidFill>
                  <a:srgbClr val="292929"/>
                </a:solidFill>
              </a:rPr>
              <a:t>a XVIII.sz. végén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3057617B-0ABE-42E6-918C-F626F1C14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68" y="3980206"/>
            <a:ext cx="2450928" cy="3193209"/>
          </a:xfrm>
          <a:prstGeom prst="rect">
            <a:avLst/>
          </a:prstGeom>
        </p:spPr>
      </p:pic>
      <p:sp>
        <p:nvSpPr>
          <p:cNvPr id="16387" name="Tartalom helye 2">
            <a:extLst>
              <a:ext uri="{FF2B5EF4-FFF2-40B4-BE49-F238E27FC236}">
                <a16:creationId xmlns:a16="http://schemas.microsoft.com/office/drawing/2014/main" id="{0A92CC92-BCC2-4F12-8FA1-941847658F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36655" y="743382"/>
            <a:ext cx="9144000" cy="4525963"/>
          </a:xfrm>
        </p:spPr>
        <p:txBody>
          <a:bodyPr/>
          <a:lstStyle/>
          <a:p>
            <a:pPr eaLnBrk="1" hangingPunct="1"/>
            <a:r>
              <a:rPr lang="hu-HU" altLang="hu-HU" dirty="0">
                <a:solidFill>
                  <a:srgbClr val="CC3300"/>
                </a:solidFill>
              </a:rPr>
              <a:t>John </a:t>
            </a:r>
            <a:r>
              <a:rPr lang="hu-HU" altLang="hu-HU" dirty="0" err="1">
                <a:solidFill>
                  <a:srgbClr val="CC3300"/>
                </a:solidFill>
              </a:rPr>
              <a:t>Loudon</a:t>
            </a:r>
            <a:r>
              <a:rPr lang="hu-HU" altLang="hu-HU" dirty="0">
                <a:solidFill>
                  <a:srgbClr val="CC3300"/>
                </a:solidFill>
              </a:rPr>
              <a:t> McAdam</a:t>
            </a:r>
            <a:r>
              <a:rPr lang="hu-HU" altLang="hu-HU" dirty="0"/>
              <a:t>: makadám út kialakítása</a:t>
            </a:r>
          </a:p>
          <a:p>
            <a:pPr eaLnBrk="1" hangingPunct="1"/>
            <a:endParaRPr lang="hu-HU" altLang="hu-H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FC39893-4E04-4555-BE0C-9559CBDECD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22338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Ipari találmányok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9ECAD75-530D-4AB4-93DF-A63389E90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793"/>
            <a:ext cx="3888432" cy="268113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AE62CBF-423F-4944-9B95-F7914A65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97" y="1474733"/>
            <a:ext cx="4357850" cy="269289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8388B8D-E4DF-4F13-8713-A16A9D646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87" y="4259100"/>
            <a:ext cx="6187063" cy="26271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B652E-9F5D-4BBD-8810-83CC4EC4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5979"/>
            <a:ext cx="8229600" cy="4525963"/>
          </a:xfrm>
        </p:spPr>
        <p:txBody>
          <a:bodyPr/>
          <a:lstStyle/>
          <a:p>
            <a:pPr eaLnBrk="1" hangingPunct="1"/>
            <a:r>
              <a:rPr lang="hu-HU" altLang="hu-HU" dirty="0">
                <a:solidFill>
                  <a:srgbClr val="CC3300"/>
                </a:solidFill>
              </a:rPr>
              <a:t>Robert Fulton</a:t>
            </a:r>
            <a:r>
              <a:rPr lang="hu-HU" altLang="hu-HU" dirty="0"/>
              <a:t>: gőzhajó 1807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7DCCA1-1D38-479E-9650-580F74350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481" y="3990439"/>
            <a:ext cx="4381346" cy="274378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E1B995A-49C2-4457-9CD3-04F41BFB9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93" y="805979"/>
            <a:ext cx="2765107" cy="345638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88EFD0-1F82-4953-851E-B6E48B8A0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031"/>
            <a:ext cx="4086216" cy="3070779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4F8E72D-8EC8-4928-9519-0160B815A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22338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Ipari találmányok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DAFD97C3-14A2-41F0-A391-A8CC80753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8" y="4593588"/>
            <a:ext cx="3504489" cy="2288869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954751F2-1C5B-450E-96C0-ED47E1590F41}"/>
              </a:ext>
            </a:extLst>
          </p:cNvPr>
          <p:cNvSpPr txBox="1"/>
          <p:nvPr/>
        </p:nvSpPr>
        <p:spPr>
          <a:xfrm>
            <a:off x="6444208" y="6478432"/>
            <a:ext cx="263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Clermont</a:t>
            </a:r>
            <a:r>
              <a:rPr lang="hu-HU" dirty="0"/>
              <a:t> nevű gőzhajó</a:t>
            </a:r>
          </a:p>
        </p:txBody>
      </p:sp>
    </p:spTree>
    <p:extLst>
      <p:ext uri="{BB962C8B-B14F-4D97-AF65-F5344CB8AC3E}">
        <p14:creationId xmlns:p14="http://schemas.microsoft.com/office/powerpoint/2010/main" val="167781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01EA43-0C77-4B65-A165-84EF0DC7B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24" y="864721"/>
            <a:ext cx="8229600" cy="4525963"/>
          </a:xfrm>
        </p:spPr>
        <p:txBody>
          <a:bodyPr/>
          <a:lstStyle/>
          <a:p>
            <a:pPr eaLnBrk="1" hangingPunct="1"/>
            <a:r>
              <a:rPr lang="hu-HU" altLang="hu-HU" dirty="0">
                <a:solidFill>
                  <a:srgbClr val="CC3300"/>
                </a:solidFill>
              </a:rPr>
              <a:t>George Stephenson</a:t>
            </a:r>
            <a:r>
              <a:rPr lang="hu-HU" altLang="hu-HU" dirty="0"/>
              <a:t>: gőzmozdony 1825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D244849-F502-4469-8605-41E57A50A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52" y="1768252"/>
            <a:ext cx="5089748" cy="508974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0E3AECA-9E29-44EE-BCF1-956222DB9D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22338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Ipari találmányok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4DFC593-0EDA-4B61-8A28-1690CE2E3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" y="4313126"/>
            <a:ext cx="3946748" cy="258284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341DFA9-8E25-412D-9E96-41DE3FFCE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6920"/>
            <a:ext cx="2232248" cy="281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8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68709180-8401-4266-8B92-8BB8CCE94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891" y="1366238"/>
            <a:ext cx="4430525" cy="332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42D31D-831D-45EC-AF3B-705C5A327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5" y="764704"/>
            <a:ext cx="8229600" cy="4525963"/>
          </a:xfrm>
        </p:spPr>
        <p:txBody>
          <a:bodyPr/>
          <a:lstStyle/>
          <a:p>
            <a:r>
              <a:rPr lang="hu-HU" altLang="hu-HU" dirty="0">
                <a:solidFill>
                  <a:srgbClr val="CC3300"/>
                </a:solidFill>
              </a:rPr>
              <a:t>Henry </a:t>
            </a:r>
            <a:r>
              <a:rPr lang="hu-HU" altLang="hu-HU" dirty="0" err="1">
                <a:solidFill>
                  <a:srgbClr val="CC3300"/>
                </a:solidFill>
              </a:rPr>
              <a:t>Maudslay</a:t>
            </a:r>
            <a:r>
              <a:rPr lang="hu-HU" altLang="hu-HU" dirty="0"/>
              <a:t>: vas esztergagép 1810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4CC2BBA-8EA2-4F60-99CC-8084409A6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4239561" cy="519394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0756996-D232-4977-BFB0-250CEDE87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22338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Ipari találmányok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3A707AA-9BF9-4C0E-8788-FDFE10F95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60" y="4476750"/>
            <a:ext cx="4229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8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D52A445-BEE5-4E7C-98DD-BEF74500D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08050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u="sng">
                <a:effectLst>
                  <a:outerShdw blurRad="38100" dist="38100" dir="2700000" algn="tl">
                    <a:srgbClr val="C0C0C0"/>
                  </a:outerShdw>
                </a:effectLst>
              </a:rPr>
              <a:t>Az ipar fejlődése</a:t>
            </a:r>
          </a:p>
        </p:txBody>
      </p:sp>
      <p:pic>
        <p:nvPicPr>
          <p:cNvPr id="46083" name="Picture 4" descr="banya_gep">
            <a:extLst>
              <a:ext uri="{FF2B5EF4-FFF2-40B4-BE49-F238E27FC236}">
                <a16:creationId xmlns:a16="http://schemas.microsoft.com/office/drawing/2014/main" id="{F7EBC35D-1832-40FA-A212-21CA7422D6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765175"/>
            <a:ext cx="8424863" cy="5759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8A8DC46-79E3-43E5-8CF5-7F9018C324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25538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u="sng">
                <a:effectLst>
                  <a:outerShdw blurRad="38100" dist="38100" dir="2700000" algn="tl">
                    <a:srgbClr val="C0C0C0"/>
                  </a:outerShdw>
                </a:effectLst>
              </a:rPr>
              <a:t>Ipari forradalom jellemzői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36EE710-B68F-4D70-B8F9-78D2B48E5A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96975"/>
            <a:ext cx="9144000" cy="540067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hu-HU" altLang="hu-HU" sz="2800" dirty="0"/>
              <a:t>Kézműipart </a:t>
            </a:r>
            <a:r>
              <a:rPr lang="hu-HU" altLang="hu-HU" sz="2800" dirty="0">
                <a:solidFill>
                  <a:schemeClr val="accent2"/>
                </a:solidFill>
              </a:rPr>
              <a:t>gyárakban</a:t>
            </a:r>
            <a:r>
              <a:rPr lang="hu-HU" altLang="hu-HU" sz="2800" dirty="0"/>
              <a:t> folyó </a:t>
            </a:r>
            <a:r>
              <a:rPr lang="hu-HU" altLang="hu-HU" sz="2800" dirty="0">
                <a:solidFill>
                  <a:schemeClr val="accent2"/>
                </a:solidFill>
              </a:rPr>
              <a:t>tömegtermelés </a:t>
            </a:r>
            <a:r>
              <a:rPr lang="hu-HU" altLang="hu-HU" sz="2800" dirty="0"/>
              <a:t>váltja fel</a:t>
            </a:r>
          </a:p>
          <a:p>
            <a:pPr eaLnBrk="1" hangingPunct="1">
              <a:lnSpc>
                <a:spcPct val="120000"/>
              </a:lnSpc>
            </a:pPr>
            <a:r>
              <a:rPr lang="hu-HU" altLang="hu-HU" sz="2800" dirty="0"/>
              <a:t>A termelés eszközei a </a:t>
            </a:r>
            <a:r>
              <a:rPr lang="hu-HU" altLang="hu-HU" sz="2800" dirty="0">
                <a:solidFill>
                  <a:schemeClr val="accent2"/>
                </a:solidFill>
              </a:rPr>
              <a:t>gépek </a:t>
            </a:r>
            <a:r>
              <a:rPr lang="hu-HU" altLang="hu-HU" sz="2800" dirty="0"/>
              <a:t>lettek</a:t>
            </a:r>
          </a:p>
          <a:p>
            <a:pPr eaLnBrk="1" hangingPunct="1">
              <a:lnSpc>
                <a:spcPct val="120000"/>
              </a:lnSpc>
            </a:pPr>
            <a:r>
              <a:rPr lang="hu-HU" altLang="hu-HU" sz="2800" dirty="0"/>
              <a:t>A </a:t>
            </a:r>
            <a:r>
              <a:rPr lang="hu-HU" altLang="hu-HU" sz="2800" b="1" dirty="0">
                <a:solidFill>
                  <a:srgbClr val="FF0000"/>
                </a:solidFill>
              </a:rPr>
              <a:t>gőz</a:t>
            </a:r>
            <a:r>
              <a:rPr lang="hu-HU" altLang="hu-HU" sz="2800" dirty="0"/>
              <a:t> a legfontosabb </a:t>
            </a:r>
            <a:r>
              <a:rPr lang="hu-HU" altLang="hu-HU" sz="2800" u="sng" dirty="0"/>
              <a:t>energiaforrás</a:t>
            </a:r>
            <a:r>
              <a:rPr lang="hu-HU" altLang="hu-HU" sz="2800" dirty="0"/>
              <a:t>, a </a:t>
            </a:r>
            <a:r>
              <a:rPr lang="hu-HU" altLang="hu-HU" sz="2800" b="1" dirty="0">
                <a:solidFill>
                  <a:srgbClr val="FF0000"/>
                </a:solidFill>
              </a:rPr>
              <a:t>vas</a:t>
            </a:r>
            <a:r>
              <a:rPr lang="hu-HU" altLang="hu-HU" sz="2800" dirty="0"/>
              <a:t> és a </a:t>
            </a:r>
            <a:r>
              <a:rPr lang="hu-HU" altLang="hu-HU" sz="2800" b="1" dirty="0">
                <a:solidFill>
                  <a:srgbClr val="FF0000"/>
                </a:solidFill>
              </a:rPr>
              <a:t>szén</a:t>
            </a:r>
            <a:r>
              <a:rPr lang="hu-HU" altLang="hu-HU" sz="2800" dirty="0"/>
              <a:t> a legfontosabb </a:t>
            </a:r>
            <a:r>
              <a:rPr lang="hu-HU" altLang="hu-HU" sz="2800" u="sng" dirty="0"/>
              <a:t>alapanyagok</a:t>
            </a:r>
          </a:p>
          <a:p>
            <a:pPr eaLnBrk="1" hangingPunct="1">
              <a:lnSpc>
                <a:spcPct val="120000"/>
              </a:lnSpc>
            </a:pPr>
            <a:r>
              <a:rPr lang="hu-HU" altLang="hu-HU" sz="2800" dirty="0"/>
              <a:t>Létrejöttek a </a:t>
            </a:r>
            <a:r>
              <a:rPr lang="hu-HU" altLang="hu-HU" sz="2800" dirty="0">
                <a:solidFill>
                  <a:schemeClr val="accent2"/>
                </a:solidFill>
              </a:rPr>
              <a:t>gyárak:</a:t>
            </a:r>
            <a:r>
              <a:rPr lang="hu-HU" altLang="hu-HU" sz="2800" dirty="0"/>
              <a:t> fő cél a profit maximalizálása</a:t>
            </a:r>
          </a:p>
          <a:p>
            <a:pPr eaLnBrk="1" hangingPunct="1">
              <a:lnSpc>
                <a:spcPct val="120000"/>
              </a:lnSpc>
            </a:pPr>
            <a:r>
              <a:rPr lang="hu-HU" altLang="hu-HU" sz="2800" dirty="0">
                <a:solidFill>
                  <a:schemeClr val="accent2"/>
                </a:solidFill>
              </a:rPr>
              <a:t>Modern közlekedés</a:t>
            </a:r>
            <a:r>
              <a:rPr lang="hu-HU" altLang="hu-HU" sz="2800" dirty="0"/>
              <a:t>: vasút, gőzhajó, makadám út</a:t>
            </a:r>
          </a:p>
          <a:p>
            <a:pPr eaLnBrk="1" hangingPunct="1">
              <a:lnSpc>
                <a:spcPct val="120000"/>
              </a:lnSpc>
            </a:pPr>
            <a:r>
              <a:rPr lang="hu-HU" altLang="hu-HU" sz="2800" b="1" dirty="0">
                <a:solidFill>
                  <a:srgbClr val="FF0000"/>
                </a:solidFill>
              </a:rPr>
              <a:t>Szabványosítás</a:t>
            </a:r>
            <a:r>
              <a:rPr lang="hu-HU" altLang="hu-HU" sz="2800" dirty="0">
                <a:solidFill>
                  <a:schemeClr val="accent2"/>
                </a:solidFill>
              </a:rPr>
              <a:t> és gépgyártás</a:t>
            </a:r>
            <a:r>
              <a:rPr lang="hu-HU" altLang="hu-HU" sz="2800" dirty="0"/>
              <a:t>: gépeken gyártani a gépeket (egységes méretek)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hu-HU" altLang="hu-HU" sz="2800" dirty="0"/>
              <a:t>	</a:t>
            </a:r>
            <a:r>
              <a:rPr lang="en-US" altLang="hu-HU" sz="2800" dirty="0">
                <a:cs typeface="Arial" panose="020B0604020202020204" pitchFamily="34" charset="0"/>
              </a:rPr>
              <a:t>»</a:t>
            </a:r>
            <a:r>
              <a:rPr lang="hu-HU" altLang="hu-HU" sz="2800" dirty="0">
                <a:cs typeface="Arial" panose="020B0604020202020204" pitchFamily="34" charset="0"/>
              </a:rPr>
              <a:t> „tőkés iparosodás” </a:t>
            </a:r>
            <a:endParaRPr lang="en-US" altLang="hu-HU" sz="28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DC1F2CE-4C18-4DFB-9ED8-6B2832958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647700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sz="4000" u="sng">
                <a:effectLst>
                  <a:outerShdw blurRad="38100" dist="38100" dir="2700000" algn="tl">
                    <a:srgbClr val="C0C0C0"/>
                  </a:outerShdw>
                </a:effectLst>
              </a:rPr>
              <a:t>A szállítás forradalma</a:t>
            </a:r>
          </a:p>
        </p:txBody>
      </p:sp>
      <p:pic>
        <p:nvPicPr>
          <p:cNvPr id="50179" name="Picture 4" descr="utazasi_ido">
            <a:extLst>
              <a:ext uri="{FF2B5EF4-FFF2-40B4-BE49-F238E27FC236}">
                <a16:creationId xmlns:a16="http://schemas.microsoft.com/office/drawing/2014/main" id="{1DFD793E-6235-4E82-8ADE-DE79018FE1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908050"/>
            <a:ext cx="8496300" cy="5949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11B6036-A374-448B-A1EE-B08BAAC357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u="sng">
                <a:effectLst>
                  <a:outerShdw blurRad="38100" dist="38100" dir="2700000" algn="tl">
                    <a:srgbClr val="C0C0C0"/>
                  </a:outerShdw>
                </a:effectLst>
              </a:rPr>
              <a:t>Ipari forradalom kibontakozása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20B3C9A-7167-4691-AE3F-83F464545E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341438"/>
            <a:ext cx="9144000" cy="4784725"/>
          </a:xfrm>
        </p:spPr>
        <p:txBody>
          <a:bodyPr/>
          <a:lstStyle/>
          <a:p>
            <a:pPr eaLnBrk="1" hangingPunct="1"/>
            <a:r>
              <a:rPr lang="hu-HU" altLang="hu-HU" dirty="0">
                <a:solidFill>
                  <a:schemeClr val="accent2"/>
                </a:solidFill>
              </a:rPr>
              <a:t>Gyarmatok és befolyási övezetek</a:t>
            </a:r>
            <a:r>
              <a:rPr lang="en-US" altLang="hu-HU" dirty="0">
                <a:cs typeface="Arial" panose="020B0604020202020204" pitchFamily="34" charset="0"/>
              </a:rPr>
              <a:t>»</a:t>
            </a:r>
            <a:r>
              <a:rPr lang="hu-HU" altLang="hu-HU" dirty="0"/>
              <a:t> </a:t>
            </a:r>
            <a:r>
              <a:rPr lang="hu-HU" altLang="hu-HU" b="1" u="sng" dirty="0"/>
              <a:t>felvevőpiac</a:t>
            </a:r>
          </a:p>
          <a:p>
            <a:pPr eaLnBrk="1" hangingPunct="1"/>
            <a:r>
              <a:rPr lang="hu-HU" altLang="hu-HU" dirty="0">
                <a:solidFill>
                  <a:schemeClr val="accent2"/>
                </a:solidFill>
              </a:rPr>
              <a:t>Textilipar</a:t>
            </a:r>
            <a:r>
              <a:rPr lang="hu-HU" altLang="hu-HU" dirty="0"/>
              <a:t> a húzóágazat </a:t>
            </a:r>
            <a:r>
              <a:rPr lang="hu-HU" altLang="hu-HU" dirty="0">
                <a:cs typeface="Arial" panose="020B0604020202020204" pitchFamily="34" charset="0"/>
              </a:rPr>
              <a:t>→ </a:t>
            </a:r>
            <a:r>
              <a:rPr lang="hu-HU" altLang="hu-HU" dirty="0"/>
              <a:t>első gépek (ruha)</a:t>
            </a:r>
          </a:p>
          <a:p>
            <a:pPr eaLnBrk="1" hangingPunct="1"/>
            <a:r>
              <a:rPr lang="hu-HU" altLang="hu-HU" dirty="0"/>
              <a:t>A gőzgépek forradalmasították a </a:t>
            </a:r>
            <a:r>
              <a:rPr lang="hu-HU" altLang="hu-HU" b="1" dirty="0">
                <a:solidFill>
                  <a:srgbClr val="FF0000"/>
                </a:solidFill>
              </a:rPr>
              <a:t>közlekedést</a:t>
            </a:r>
          </a:p>
          <a:p>
            <a:pPr eaLnBrk="1" hangingPunct="1"/>
            <a:r>
              <a:rPr lang="hu-HU" altLang="hu-HU" dirty="0">
                <a:solidFill>
                  <a:schemeClr val="accent2"/>
                </a:solidFill>
              </a:rPr>
              <a:t>Vasútépítés vas és szénigénye</a:t>
            </a:r>
            <a:r>
              <a:rPr lang="hu-HU" altLang="hu-HU" dirty="0"/>
              <a:t> </a:t>
            </a:r>
            <a:r>
              <a:rPr lang="en-US" altLang="hu-HU" dirty="0">
                <a:cs typeface="Arial" panose="020B0604020202020204" pitchFamily="34" charset="0"/>
              </a:rPr>
              <a:t>»</a:t>
            </a:r>
            <a:r>
              <a:rPr lang="hu-HU" altLang="hu-HU" dirty="0">
                <a:cs typeface="Arial" panose="020B0604020202020204" pitchFamily="34" charset="0"/>
              </a:rPr>
              <a:t> bányászat</a:t>
            </a:r>
            <a:endParaRPr lang="en-US" altLang="hu-HU" dirty="0">
              <a:cs typeface="Arial" panose="020B0604020202020204" pitchFamily="34" charset="0"/>
            </a:endParaRPr>
          </a:p>
          <a:p>
            <a:pPr eaLnBrk="1" hangingPunct="1">
              <a:buFontTx/>
              <a:buNone/>
            </a:pPr>
            <a:r>
              <a:rPr lang="hu-HU" altLang="hu-HU" dirty="0"/>
              <a:t>	</a:t>
            </a:r>
            <a:r>
              <a:rPr lang="hu-HU" altLang="hu-HU" dirty="0">
                <a:cs typeface="Arial" panose="020B0604020202020204" pitchFamily="34" charset="0"/>
              </a:rPr>
              <a:t>→ fejleszti a nehézipart, kialakul a</a:t>
            </a:r>
            <a:r>
              <a:rPr lang="hu-HU" altLang="hu-HU" dirty="0"/>
              <a:t> gépipar</a:t>
            </a:r>
          </a:p>
          <a:p>
            <a:pPr eaLnBrk="1" hangingPunct="1"/>
            <a:r>
              <a:rPr lang="hu-HU" altLang="hu-HU" dirty="0"/>
              <a:t>Gépek gyártanak gépeket: </a:t>
            </a:r>
            <a:r>
              <a:rPr lang="hu-HU" altLang="hu-HU" dirty="0">
                <a:solidFill>
                  <a:schemeClr val="accent2"/>
                </a:solidFill>
              </a:rPr>
              <a:t>szabványosítás</a:t>
            </a:r>
          </a:p>
          <a:p>
            <a:pPr eaLnBrk="1" hangingPunct="1"/>
            <a:r>
              <a:rPr lang="hu-HU" altLang="hu-HU" dirty="0">
                <a:solidFill>
                  <a:schemeClr val="accent2"/>
                </a:solidFill>
              </a:rPr>
              <a:t>Növekvő népesség és városiasodás</a:t>
            </a:r>
            <a:r>
              <a:rPr lang="hu-HU" altLang="hu-HU" dirty="0">
                <a:solidFill>
                  <a:schemeClr val="accent2"/>
                </a:solidFill>
                <a:cs typeface="Arial" panose="020B0604020202020204" pitchFamily="34" charset="0"/>
              </a:rPr>
              <a:t>→ </a:t>
            </a:r>
            <a:r>
              <a:rPr lang="hu-HU" altLang="hu-HU" dirty="0">
                <a:cs typeface="Arial" panose="020B0604020202020204" pitchFamily="34" charset="0"/>
              </a:rPr>
              <a:t>migráció</a:t>
            </a:r>
          </a:p>
          <a:p>
            <a:pPr eaLnBrk="1" hangingPunct="1"/>
            <a:r>
              <a:rPr lang="hu-HU" altLang="hu-HU" dirty="0">
                <a:solidFill>
                  <a:schemeClr val="accent2"/>
                </a:solidFill>
              </a:rPr>
              <a:t>Hatalmas profit</a:t>
            </a:r>
          </a:p>
          <a:p>
            <a:pPr eaLnBrk="1" hangingPunct="1"/>
            <a:endParaRPr lang="hu-HU" altLang="hu-H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>
            <a:extLst>
              <a:ext uri="{FF2B5EF4-FFF2-40B4-BE49-F238E27FC236}">
                <a16:creationId xmlns:a16="http://schemas.microsoft.com/office/drawing/2014/main" id="{EF5B6165-FBB2-442C-B751-D37DDC2CD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513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sz="4000" u="sng"/>
              <a:t>A városiasodás (</a:t>
            </a:r>
            <a:r>
              <a:rPr lang="hu-HU" altLang="hu-HU" sz="4000" u="sng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urbanizáció</a:t>
            </a:r>
            <a:r>
              <a:rPr lang="hu-HU" altLang="hu-HU" sz="4000" u="sng"/>
              <a:t>) hatása</a:t>
            </a:r>
          </a:p>
        </p:txBody>
      </p:sp>
      <p:pic>
        <p:nvPicPr>
          <p:cNvPr id="54275" name="Picture 4" descr="falusi_varosi_arany">
            <a:extLst>
              <a:ext uri="{FF2B5EF4-FFF2-40B4-BE49-F238E27FC236}">
                <a16:creationId xmlns:a16="http://schemas.microsoft.com/office/drawing/2014/main" id="{3610A9D9-A0B1-45DA-BB12-6219625A05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981075"/>
            <a:ext cx="8496300" cy="5543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1F69008-A89D-4326-9F10-789002AB5A7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51050" y="2133600"/>
            <a:ext cx="5329238" cy="793750"/>
          </a:xfrm>
        </p:spPr>
        <p:txBody>
          <a:bodyPr anchor="ctr"/>
          <a:lstStyle/>
          <a:p>
            <a:pPr eaLnBrk="1" hangingPunct="1"/>
            <a:r>
              <a:rPr lang="hu-HU" altLang="hu-HU" sz="4000" b="1" dirty="0"/>
              <a:t>Első ipari forradalom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E029AA7-3CBC-42E0-8F6F-22B8110D07B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132138" y="3141663"/>
            <a:ext cx="2232025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hu-HU" altLang="hu-HU" b="1">
                <a:solidFill>
                  <a:srgbClr val="CC3300"/>
                </a:solidFill>
              </a:rPr>
              <a:t>Anglia</a:t>
            </a:r>
          </a:p>
          <a:p>
            <a:pPr eaLnBrk="1" hangingPunct="1">
              <a:lnSpc>
                <a:spcPct val="90000"/>
              </a:lnSpc>
            </a:pPr>
            <a:r>
              <a:rPr lang="hu-HU" altLang="hu-HU" b="1">
                <a:solidFill>
                  <a:srgbClr val="CC3300"/>
                </a:solidFill>
              </a:rPr>
              <a:t>XVIII. század</a:t>
            </a:r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FF083C0F-2581-46DB-9056-F386637B9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1628775"/>
            <a:ext cx="1223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Előzmény</a:t>
            </a: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6139B427-0A45-42E9-BFF9-0546FD15A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549275"/>
            <a:ext cx="1800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Mezőgazdaság forradalma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74EA5750-3BD1-4C50-848B-27D7D541F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49275"/>
            <a:ext cx="14398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Bekerítés; új eszközök</a:t>
            </a:r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CA590D5B-1D42-4A2F-BF0C-AE635A8BF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692150"/>
            <a:ext cx="2016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faluból    városba </a:t>
            </a:r>
          </a:p>
        </p:txBody>
      </p:sp>
      <p:sp>
        <p:nvSpPr>
          <p:cNvPr id="56328" name="Line 8">
            <a:extLst>
              <a:ext uri="{FF2B5EF4-FFF2-40B4-BE49-F238E27FC236}">
                <a16:creationId xmlns:a16="http://schemas.microsoft.com/office/drawing/2014/main" id="{CB21D263-40AF-47A7-BF00-F6C61900D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5150" y="836613"/>
            <a:ext cx="649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6329" name="Line 9">
            <a:extLst>
              <a:ext uri="{FF2B5EF4-FFF2-40B4-BE49-F238E27FC236}">
                <a16:creationId xmlns:a16="http://schemas.microsoft.com/office/drawing/2014/main" id="{5D465B3D-4D73-41DE-8DFD-21D7B7A26B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19250" y="1196975"/>
            <a:ext cx="72072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9946" name="Text Box 10">
            <a:extLst>
              <a:ext uri="{FF2B5EF4-FFF2-40B4-BE49-F238E27FC236}">
                <a16:creationId xmlns:a16="http://schemas.microsoft.com/office/drawing/2014/main" id="{CE93A531-674B-493D-A1EC-171433AD5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1700213"/>
            <a:ext cx="14398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Urbanizáció</a:t>
            </a:r>
          </a:p>
        </p:txBody>
      </p:sp>
      <p:sp>
        <p:nvSpPr>
          <p:cNvPr id="39947" name="Text Box 11">
            <a:extLst>
              <a:ext uri="{FF2B5EF4-FFF2-40B4-BE49-F238E27FC236}">
                <a16:creationId xmlns:a16="http://schemas.microsoft.com/office/drawing/2014/main" id="{C3ACFA54-CBB6-4931-835B-3975D0660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3573463"/>
            <a:ext cx="1441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Társadalom</a:t>
            </a: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614D6878-5B43-4DE6-9171-922FB9722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4724400"/>
            <a:ext cx="295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parasztból     ipari munkás</a:t>
            </a:r>
          </a:p>
        </p:txBody>
      </p:sp>
      <p:sp>
        <p:nvSpPr>
          <p:cNvPr id="56333" name="Line 13">
            <a:extLst>
              <a:ext uri="{FF2B5EF4-FFF2-40B4-BE49-F238E27FC236}">
                <a16:creationId xmlns:a16="http://schemas.microsoft.com/office/drawing/2014/main" id="{ED946E95-36CA-4620-8E5D-4DF41028FD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8625" y="1125538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6334" name="Line 14">
            <a:extLst>
              <a:ext uri="{FF2B5EF4-FFF2-40B4-BE49-F238E27FC236}">
                <a16:creationId xmlns:a16="http://schemas.microsoft.com/office/drawing/2014/main" id="{A904CE78-7AFE-42AE-86B3-063EC675E42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2950" y="40767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9951" name="Text Box 15">
            <a:extLst>
              <a:ext uri="{FF2B5EF4-FFF2-40B4-BE49-F238E27FC236}">
                <a16:creationId xmlns:a16="http://schemas.microsoft.com/office/drawing/2014/main" id="{4CFA9264-BC65-43E4-A64D-43E076209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005263"/>
            <a:ext cx="10810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Energia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CA9FB716-68CF-4539-862D-A28A31BE1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797425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GŐZ</a:t>
            </a:r>
          </a:p>
        </p:txBody>
      </p:sp>
      <p:sp>
        <p:nvSpPr>
          <p:cNvPr id="56337" name="Text Box 17">
            <a:extLst>
              <a:ext uri="{FF2B5EF4-FFF2-40B4-BE49-F238E27FC236}">
                <a16:creationId xmlns:a16="http://schemas.microsoft.com/office/drawing/2014/main" id="{F39C445A-DF12-4349-AA58-34C07FA4E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734050"/>
            <a:ext cx="19446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hu-HU" altLang="hu-HU"/>
          </a:p>
        </p:txBody>
      </p:sp>
      <p:sp>
        <p:nvSpPr>
          <p:cNvPr id="39954" name="Text Box 18">
            <a:extLst>
              <a:ext uri="{FF2B5EF4-FFF2-40B4-BE49-F238E27FC236}">
                <a16:creationId xmlns:a16="http://schemas.microsoft.com/office/drawing/2014/main" id="{4A6C5451-F788-4FB0-88A5-4B5612237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805488"/>
            <a:ext cx="14398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Közlekedés forradalma</a:t>
            </a:r>
          </a:p>
        </p:txBody>
      </p:sp>
      <p:sp>
        <p:nvSpPr>
          <p:cNvPr id="39955" name="Text Box 19">
            <a:extLst>
              <a:ext uri="{FF2B5EF4-FFF2-40B4-BE49-F238E27FC236}">
                <a16:creationId xmlns:a16="http://schemas.microsoft.com/office/drawing/2014/main" id="{CA5D72F6-1296-47CD-B1DE-C6450782D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5300663"/>
            <a:ext cx="13668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Nehézipar</a:t>
            </a:r>
          </a:p>
        </p:txBody>
      </p:sp>
      <p:sp>
        <p:nvSpPr>
          <p:cNvPr id="39956" name="Text Box 20">
            <a:extLst>
              <a:ext uri="{FF2B5EF4-FFF2-40B4-BE49-F238E27FC236}">
                <a16:creationId xmlns:a16="http://schemas.microsoft.com/office/drawing/2014/main" id="{2E7C1758-ED09-4A6E-9486-BF6F6C2D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797425"/>
            <a:ext cx="574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vas</a:t>
            </a:r>
          </a:p>
        </p:txBody>
      </p:sp>
      <p:sp>
        <p:nvSpPr>
          <p:cNvPr id="39957" name="Text Box 21">
            <a:extLst>
              <a:ext uri="{FF2B5EF4-FFF2-40B4-BE49-F238E27FC236}">
                <a16:creationId xmlns:a16="http://schemas.microsoft.com/office/drawing/2014/main" id="{F9011BB4-5385-4207-8DF0-100791B4A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5589588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szén</a:t>
            </a:r>
          </a:p>
        </p:txBody>
      </p:sp>
      <p:sp>
        <p:nvSpPr>
          <p:cNvPr id="39958" name="Text Box 22">
            <a:extLst>
              <a:ext uri="{FF2B5EF4-FFF2-40B4-BE49-F238E27FC236}">
                <a16:creationId xmlns:a16="http://schemas.microsoft.com/office/drawing/2014/main" id="{0D4E878F-E35F-4621-9218-CEC718B2E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6308725"/>
            <a:ext cx="180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hu-HU" altLang="hu-HU"/>
              <a:t>szerszámgépek</a:t>
            </a:r>
          </a:p>
        </p:txBody>
      </p:sp>
      <p:sp>
        <p:nvSpPr>
          <p:cNvPr id="56343" name="Line 23">
            <a:extLst>
              <a:ext uri="{FF2B5EF4-FFF2-40B4-BE49-F238E27FC236}">
                <a16:creationId xmlns:a16="http://schemas.microsoft.com/office/drawing/2014/main" id="{E7DE4343-1018-4CA4-ABFB-66372073EC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8888" y="443706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6344" name="Line 24">
            <a:extLst>
              <a:ext uri="{FF2B5EF4-FFF2-40B4-BE49-F238E27FC236}">
                <a16:creationId xmlns:a16="http://schemas.microsoft.com/office/drawing/2014/main" id="{DFF8C413-6D62-4118-B9DE-631E2C461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8888" y="522922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6345" name="Line 25">
            <a:extLst>
              <a:ext uri="{FF2B5EF4-FFF2-40B4-BE49-F238E27FC236}">
                <a16:creationId xmlns:a16="http://schemas.microsoft.com/office/drawing/2014/main" id="{B46E17A3-A01A-4300-983A-BCCF98E38A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1050" y="5516563"/>
            <a:ext cx="504825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6346" name="Line 26">
            <a:extLst>
              <a:ext uri="{FF2B5EF4-FFF2-40B4-BE49-F238E27FC236}">
                <a16:creationId xmlns:a16="http://schemas.microsoft.com/office/drawing/2014/main" id="{48A57A80-D970-4AE2-940D-6F0C999AC8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4300" y="5084763"/>
            <a:ext cx="6477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6347" name="Line 27">
            <a:extLst>
              <a:ext uri="{FF2B5EF4-FFF2-40B4-BE49-F238E27FC236}">
                <a16:creationId xmlns:a16="http://schemas.microsoft.com/office/drawing/2014/main" id="{1A2E3DC5-53EB-4D5A-AE5C-074519C15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5516563"/>
            <a:ext cx="576263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6348" name="Line 28">
            <a:extLst>
              <a:ext uri="{FF2B5EF4-FFF2-40B4-BE49-F238E27FC236}">
                <a16:creationId xmlns:a16="http://schemas.microsoft.com/office/drawing/2014/main" id="{8DA49FCF-C3DE-40FE-B2D7-A03B16E8B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9838" y="5661025"/>
            <a:ext cx="21590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6349" name="Line 29">
            <a:extLst>
              <a:ext uri="{FF2B5EF4-FFF2-40B4-BE49-F238E27FC236}">
                <a16:creationId xmlns:a16="http://schemas.microsoft.com/office/drawing/2014/main" id="{2EE1FD3E-325B-43F3-B60A-CE515307E6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7763" y="2997200"/>
            <a:ext cx="720725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6350" name="Line 30">
            <a:extLst>
              <a:ext uri="{FF2B5EF4-FFF2-40B4-BE49-F238E27FC236}">
                <a16:creationId xmlns:a16="http://schemas.microsoft.com/office/drawing/2014/main" id="{58BF09AB-862F-415A-9905-FB0DE3CBA2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43213" y="1989138"/>
            <a:ext cx="720725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6351" name="Line 31">
            <a:extLst>
              <a:ext uri="{FF2B5EF4-FFF2-40B4-BE49-F238E27FC236}">
                <a16:creationId xmlns:a16="http://schemas.microsoft.com/office/drawing/2014/main" id="{1C0C2E25-326B-4D13-A0C8-6DC3A883D0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7538" y="2060575"/>
            <a:ext cx="72072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56352" name="Line 32">
            <a:extLst>
              <a:ext uri="{FF2B5EF4-FFF2-40B4-BE49-F238E27FC236}">
                <a16:creationId xmlns:a16="http://schemas.microsoft.com/office/drawing/2014/main" id="{C972C828-0C87-4284-8C3B-EEBFD7A37D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1913" y="2924175"/>
            <a:ext cx="1223962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9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/>
      <p:bldP spid="39939" grpId="0" build="p"/>
      <p:bldP spid="39940" grpId="0"/>
      <p:bldP spid="39940" grpId="1"/>
      <p:bldP spid="39941" grpId="0"/>
      <p:bldP spid="39942" grpId="0"/>
      <p:bldP spid="39943" grpId="0"/>
      <p:bldP spid="39946" grpId="0"/>
      <p:bldP spid="39947" grpId="0"/>
      <p:bldP spid="39948" grpId="0"/>
      <p:bldP spid="39951" grpId="0"/>
      <p:bldP spid="39952" grpId="0"/>
      <p:bldP spid="39954" grpId="0"/>
      <p:bldP spid="39955" grpId="0"/>
      <p:bldP spid="39956" grpId="0"/>
      <p:bldP spid="39957" grpId="0"/>
      <p:bldP spid="399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Kép 2">
            <a:extLst>
              <a:ext uri="{FF2B5EF4-FFF2-40B4-BE49-F238E27FC236}">
                <a16:creationId xmlns:a16="http://schemas.microsoft.com/office/drawing/2014/main" id="{FCE74DB3-706F-455A-90CA-C2BAB0BF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351213"/>
            <a:ext cx="3673475" cy="35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>
            <a:extLst>
              <a:ext uri="{FF2B5EF4-FFF2-40B4-BE49-F238E27FC236}">
                <a16:creationId xmlns:a16="http://schemas.microsoft.com/office/drawing/2014/main" id="{80344BB3-BBBB-4F8E-8945-6DD3F4D059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00013"/>
            <a:ext cx="8686800" cy="908051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Előfeltételek – </a:t>
            </a:r>
            <a:r>
              <a:rPr lang="hu-HU" altLang="hu-HU" sz="36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Anglia „a világ műhelye”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099E96D-CCE6-4E87-9A7E-BDC5C370A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400" y="765175"/>
            <a:ext cx="9037638" cy="5589588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defRPr/>
            </a:pPr>
            <a:r>
              <a:rPr lang="hu-HU" altLang="hu-HU" sz="2800" dirty="0"/>
              <a:t>Történeti fejlődés </a:t>
            </a:r>
            <a:r>
              <a:rPr lang="hu-HU" altLang="hu-HU" sz="2800" dirty="0">
                <a:cs typeface="Arial" panose="020B0604020202020204" pitchFamily="34" charset="0"/>
              </a:rPr>
              <a:t>→ </a:t>
            </a:r>
            <a:r>
              <a:rPr lang="hu-HU" altLang="hu-HU" sz="2800" dirty="0">
                <a:solidFill>
                  <a:schemeClr val="accent2"/>
                </a:solidFill>
              </a:rPr>
              <a:t>polgári fejlődés </a:t>
            </a:r>
            <a:r>
              <a:rPr lang="en-US" altLang="hu-HU" sz="2800" dirty="0">
                <a:solidFill>
                  <a:schemeClr val="accent2"/>
                </a:solidFill>
                <a:cs typeface="Arial" panose="020B0604020202020204" pitchFamily="34" charset="0"/>
              </a:rPr>
              <a:t>»</a:t>
            </a:r>
            <a:r>
              <a:rPr lang="hu-HU" altLang="hu-HU" sz="2800" dirty="0">
                <a:solidFill>
                  <a:schemeClr val="accent2"/>
                </a:solidFill>
                <a:cs typeface="Arial" panose="020B0604020202020204" pitchFamily="34" charset="0"/>
              </a:rPr>
              <a:t> tőke</a:t>
            </a:r>
            <a:endParaRPr lang="en-US" altLang="hu-HU" sz="2800" dirty="0">
              <a:cs typeface="Arial" panose="020B0604020202020204" pitchFamily="34" charset="0"/>
            </a:endParaRPr>
          </a:p>
          <a:p>
            <a:pPr marL="533400" indent="-533400" eaLnBrk="1" hangingPunct="1">
              <a:lnSpc>
                <a:spcPct val="90000"/>
              </a:lnSpc>
              <a:defRPr/>
            </a:pPr>
            <a:r>
              <a:rPr lang="hu-HU" altLang="hu-HU" sz="2800" dirty="0"/>
              <a:t>Anglia </a:t>
            </a:r>
            <a:r>
              <a:rPr lang="hu-HU" altLang="hu-HU" sz="2800" dirty="0">
                <a:solidFill>
                  <a:schemeClr val="accent2"/>
                </a:solidFill>
              </a:rPr>
              <a:t>földrajzi fekvése</a:t>
            </a:r>
            <a:r>
              <a:rPr lang="hu-HU" altLang="hu-HU" sz="2800" dirty="0"/>
              <a:t> </a:t>
            </a:r>
            <a:r>
              <a:rPr lang="hu-HU" altLang="hu-HU" sz="2400" dirty="0"/>
              <a:t>(sziget + nyersanyagok)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  <a:defRPr/>
            </a:pPr>
            <a:r>
              <a:rPr lang="hu-HU" altLang="hu-HU" sz="2400" dirty="0"/>
              <a:t>	</a:t>
            </a:r>
            <a:r>
              <a:rPr lang="en-US" altLang="hu-HU" sz="2400" dirty="0">
                <a:cs typeface="Arial" panose="020B0604020202020204" pitchFamily="34" charset="0"/>
              </a:rPr>
              <a:t>»</a:t>
            </a:r>
            <a:r>
              <a:rPr lang="hu-HU" altLang="hu-HU" sz="2400" dirty="0">
                <a:cs typeface="Arial" panose="020B0604020202020204" pitchFamily="34" charset="0"/>
              </a:rPr>
              <a:t> </a:t>
            </a:r>
            <a:r>
              <a:rPr lang="hu-HU" altLang="hu-HU" sz="2400" dirty="0"/>
              <a:t>szállítás javul: hajózás, csatornák, utak, olcsó teherszállítás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  <a:defRPr/>
            </a:pPr>
            <a:r>
              <a:rPr lang="hu-HU" altLang="hu-HU" sz="2400" dirty="0"/>
              <a:t>	</a:t>
            </a:r>
            <a:r>
              <a:rPr lang="en-US" altLang="hu-HU" sz="2400" dirty="0">
                <a:cs typeface="Arial" panose="020B0604020202020204" pitchFamily="34" charset="0"/>
              </a:rPr>
              <a:t>»</a:t>
            </a:r>
            <a:r>
              <a:rPr lang="hu-HU" altLang="hu-HU" sz="2400" dirty="0">
                <a:cs typeface="Arial" panose="020B0604020202020204" pitchFamily="34" charset="0"/>
              </a:rPr>
              <a:t> </a:t>
            </a:r>
            <a:r>
              <a:rPr lang="hu-HU" altLang="hu-HU" sz="2400" b="1" dirty="0">
                <a:solidFill>
                  <a:srgbClr val="C00000"/>
                </a:solidFill>
                <a:cs typeface="Arial" panose="020B0604020202020204" pitchFamily="34" charset="0"/>
              </a:rPr>
              <a:t>gyarmatosítás</a:t>
            </a:r>
            <a:r>
              <a:rPr lang="hu-HU" altLang="hu-HU" sz="2400" dirty="0">
                <a:cs typeface="Arial" panose="020B0604020202020204" pitchFamily="34" charset="0"/>
              </a:rPr>
              <a:t> sikere → pénztőke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hu-HU" altLang="hu-HU" sz="2400" dirty="0">
                <a:cs typeface="Arial" panose="020B0604020202020204" pitchFamily="34" charset="0"/>
              </a:rPr>
              <a:t>Nehézipar, bányászat (vasérc – gyarmatokról is, energiaforrás: szén)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hu-HU" altLang="hu-HU" sz="2400" b="1" dirty="0">
                <a:cs typeface="Arial" panose="020B0604020202020204" pitchFamily="34" charset="0"/>
              </a:rPr>
              <a:t>Fekete háromszög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hu-HU" altLang="hu-HU" sz="2400" dirty="0"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hu-HU" altLang="hu-HU" sz="2400" dirty="0"/>
          </a:p>
          <a:p>
            <a:pPr marL="533400" indent="-533400" eaLnBrk="1" hangingPunct="1">
              <a:lnSpc>
                <a:spcPct val="90000"/>
              </a:lnSpc>
              <a:buFontTx/>
              <a:buNone/>
              <a:defRPr/>
            </a:pPr>
            <a:endParaRPr lang="hu-HU" altLang="hu-HU" sz="2000" dirty="0"/>
          </a:p>
          <a:p>
            <a:pPr marL="533400" indent="-533400" eaLnBrk="1" hangingPunct="1">
              <a:lnSpc>
                <a:spcPct val="90000"/>
              </a:lnSpc>
              <a:defRPr/>
            </a:pPr>
            <a:endParaRPr lang="hu-HU" altLang="hu-HU" sz="2800" dirty="0"/>
          </a:p>
        </p:txBody>
      </p:sp>
      <p:pic>
        <p:nvPicPr>
          <p:cNvPr id="5125" name="Kép 6">
            <a:extLst>
              <a:ext uri="{FF2B5EF4-FFF2-40B4-BE49-F238E27FC236}">
                <a16:creationId xmlns:a16="http://schemas.microsoft.com/office/drawing/2014/main" id="{0F185848-4505-4BEA-AF56-499F27234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08400"/>
            <a:ext cx="4722813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A69FA3-630C-41D4-82DB-0CBD1FC15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57500"/>
            <a:ext cx="8229600" cy="1143000"/>
          </a:xfrm>
        </p:spPr>
        <p:txBody>
          <a:bodyPr/>
          <a:lstStyle/>
          <a:p>
            <a:r>
              <a:rPr lang="hu-HU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24908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artalom helye 2">
            <a:extLst>
              <a:ext uri="{FF2B5EF4-FFF2-40B4-BE49-F238E27FC236}">
                <a16:creationId xmlns:a16="http://schemas.microsoft.com/office/drawing/2014/main" id="{6E56AD95-8FA2-4CC8-AD88-9980C756DF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08038"/>
            <a:ext cx="9144000" cy="4525962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hu-HU" altLang="hu-HU" sz="2600">
                <a:solidFill>
                  <a:schemeClr val="accent2"/>
                </a:solidFill>
              </a:rPr>
              <a:t>Mezőgazdaság forradalma</a:t>
            </a:r>
            <a:r>
              <a:rPr lang="hu-HU" altLang="hu-HU" sz="2600"/>
              <a:t> </a:t>
            </a:r>
            <a:r>
              <a:rPr lang="hu-HU" altLang="hu-HU" sz="2600">
                <a:cs typeface="Arial" panose="020B0604020202020204" pitchFamily="34" charset="0"/>
              </a:rPr>
              <a:t>→ terményfelesleg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hu-HU" altLang="hu-HU" sz="2600"/>
              <a:t>	</a:t>
            </a:r>
            <a:r>
              <a:rPr lang="en-US" altLang="hu-HU" sz="2600">
                <a:cs typeface="Arial" panose="020B0604020202020204" pitchFamily="34" charset="0"/>
              </a:rPr>
              <a:t>»</a:t>
            </a:r>
            <a:r>
              <a:rPr lang="hu-HU" altLang="hu-HU" sz="2600">
                <a:cs typeface="Arial" panose="020B0604020202020204" pitchFamily="34" charset="0"/>
              </a:rPr>
              <a:t> bekerítések → a föld polgári tulajdonba kerül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hu-HU" altLang="hu-HU" sz="2600"/>
              <a:t>	</a:t>
            </a:r>
            <a:r>
              <a:rPr lang="en-US" altLang="hu-HU" sz="2600">
                <a:cs typeface="Arial" panose="020B0604020202020204" pitchFamily="34" charset="0"/>
              </a:rPr>
              <a:t>»</a:t>
            </a:r>
            <a:r>
              <a:rPr lang="hu-HU" altLang="hu-HU" sz="2600">
                <a:cs typeface="Arial" panose="020B0604020202020204" pitchFamily="34" charset="0"/>
              </a:rPr>
              <a:t> </a:t>
            </a:r>
            <a:r>
              <a:rPr lang="hu-HU" altLang="hu-HU" sz="2600" b="1">
                <a:solidFill>
                  <a:srgbClr val="C00000"/>
                </a:solidFill>
              </a:rPr>
              <a:t>vetésforgó</a:t>
            </a:r>
            <a:r>
              <a:rPr lang="hu-HU" altLang="hu-HU" sz="2600"/>
              <a:t>, belterjes gazd., </a:t>
            </a:r>
            <a:r>
              <a:rPr lang="hu-HU" altLang="hu-HU" sz="2600" b="1">
                <a:solidFill>
                  <a:srgbClr val="C00000"/>
                </a:solidFill>
              </a:rPr>
              <a:t>istállózás</a:t>
            </a:r>
            <a:r>
              <a:rPr lang="hu-HU" altLang="hu-HU" sz="2600">
                <a:solidFill>
                  <a:srgbClr val="C00000"/>
                </a:solidFill>
              </a:rPr>
              <a:t>,</a:t>
            </a:r>
            <a:r>
              <a:rPr lang="hu-HU" altLang="hu-HU" sz="2600"/>
              <a:t> takarmányozás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F92D44E-ED29-4B64-A7B6-0442F8E55C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-100013"/>
            <a:ext cx="8686800" cy="908051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Előfeltételek – </a:t>
            </a:r>
            <a:r>
              <a:rPr lang="hu-HU" altLang="hu-HU" sz="36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Anglia „a világ műhelye”</a:t>
            </a:r>
          </a:p>
        </p:txBody>
      </p:sp>
      <p:pic>
        <p:nvPicPr>
          <p:cNvPr id="7172" name="Kép 5">
            <a:extLst>
              <a:ext uri="{FF2B5EF4-FFF2-40B4-BE49-F238E27FC236}">
                <a16:creationId xmlns:a16="http://schemas.microsoft.com/office/drawing/2014/main" id="{9472CABB-F600-49FE-8FEE-6A1F4CC21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2151063"/>
            <a:ext cx="4300538" cy="37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Kép 7">
            <a:extLst>
              <a:ext uri="{FF2B5EF4-FFF2-40B4-BE49-F238E27FC236}">
                <a16:creationId xmlns:a16="http://schemas.microsoft.com/office/drawing/2014/main" id="{7D13BAE1-33A2-4323-8FD2-BD6CC2AC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701925"/>
            <a:ext cx="4935538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4784C7-AE04-47B1-935F-5C5D7B5AF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6625"/>
            <a:ext cx="8229600" cy="4525963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defRPr/>
            </a:pPr>
            <a:r>
              <a:rPr lang="hu-HU" altLang="hu-HU" dirty="0"/>
              <a:t>Jól </a:t>
            </a:r>
            <a:r>
              <a:rPr lang="hu-HU" altLang="hu-HU" dirty="0">
                <a:solidFill>
                  <a:schemeClr val="accent2"/>
                </a:solidFill>
              </a:rPr>
              <a:t>működő hitelszervezet</a:t>
            </a:r>
            <a:r>
              <a:rPr lang="hu-HU" altLang="hu-HU" dirty="0">
                <a:cs typeface="Arial" panose="020B0604020202020204" pitchFamily="34" charset="0"/>
              </a:rPr>
              <a:t>→ é</a:t>
            </a:r>
            <a:r>
              <a:rPr lang="hu-HU" altLang="hu-HU" dirty="0"/>
              <a:t>rdemes vállalkozni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  <a:defRPr/>
            </a:pPr>
            <a:r>
              <a:rPr lang="hu-HU" altLang="hu-HU" dirty="0"/>
              <a:t>	</a:t>
            </a:r>
            <a:r>
              <a:rPr lang="en-US" altLang="hu-HU" sz="2800" dirty="0">
                <a:cs typeface="Arial" panose="020B0604020202020204" pitchFamily="34" charset="0"/>
              </a:rPr>
              <a:t>»</a:t>
            </a:r>
            <a:r>
              <a:rPr lang="hu-HU" altLang="hu-HU" sz="2800" dirty="0">
                <a:cs typeface="Arial" panose="020B0604020202020204" pitchFamily="34" charset="0"/>
              </a:rPr>
              <a:t> 1694 Angol Bank → </a:t>
            </a:r>
            <a:r>
              <a:rPr lang="hu-HU" altLang="hu-HU" sz="2800" dirty="0">
                <a:solidFill>
                  <a:schemeClr val="bg2"/>
                </a:solidFill>
              </a:rPr>
              <a:t>van hitel</a:t>
            </a:r>
            <a:r>
              <a:rPr lang="hu-HU" altLang="hu-HU" sz="2800" dirty="0"/>
              <a:t> és nagy haszon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  <a:defRPr/>
            </a:pPr>
            <a:r>
              <a:rPr lang="hu-HU" altLang="hu-HU" sz="2400" dirty="0"/>
              <a:t>		(1789: 100 fontból 1809-re 84000 font lett)</a:t>
            </a:r>
          </a:p>
          <a:p>
            <a:pPr eaLnBrk="1" hangingPunct="1">
              <a:defRPr/>
            </a:pPr>
            <a:endParaRPr lang="hu-H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311ABE-B659-4FD2-BEDD-A8CD7E7E2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686800" cy="908050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Előfeltételek – </a:t>
            </a:r>
            <a:r>
              <a:rPr lang="hu-HU" altLang="hu-HU" sz="36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Anglia „a világ műhelye”</a:t>
            </a:r>
          </a:p>
        </p:txBody>
      </p:sp>
      <p:pic>
        <p:nvPicPr>
          <p:cNvPr id="8196" name="Kép 11">
            <a:extLst>
              <a:ext uri="{FF2B5EF4-FFF2-40B4-BE49-F238E27FC236}">
                <a16:creationId xmlns:a16="http://schemas.microsoft.com/office/drawing/2014/main" id="{FD067767-69DF-4297-97B5-15856AFCB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679825"/>
            <a:ext cx="4716462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Kép 9">
            <a:extLst>
              <a:ext uri="{FF2B5EF4-FFF2-40B4-BE49-F238E27FC236}">
                <a16:creationId xmlns:a16="http://schemas.microsoft.com/office/drawing/2014/main" id="{1B7C10DA-B2DD-4CE7-941F-BA3080D84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2924175"/>
            <a:ext cx="5414962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7E48BD-0CDB-4990-8A1A-1E2CBA22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927100"/>
            <a:ext cx="9036050" cy="4525963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defRPr/>
            </a:pPr>
            <a:r>
              <a:rPr lang="hu-HU" altLang="hu-HU" dirty="0"/>
              <a:t>Népességnövekedés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  <a:defRPr/>
            </a:pPr>
            <a:r>
              <a:rPr lang="hu-HU" altLang="hu-HU" dirty="0"/>
              <a:t>	</a:t>
            </a:r>
            <a:r>
              <a:rPr lang="en-US" altLang="hu-HU" dirty="0">
                <a:cs typeface="Arial" panose="020B0604020202020204" pitchFamily="34" charset="0"/>
              </a:rPr>
              <a:t>»</a:t>
            </a:r>
            <a:r>
              <a:rPr lang="hu-HU" altLang="hu-HU" dirty="0">
                <a:cs typeface="Arial" panose="020B0604020202020204" pitchFamily="34" charset="0"/>
              </a:rPr>
              <a:t> </a:t>
            </a:r>
            <a:r>
              <a:rPr lang="hu-HU" altLang="hu-HU" dirty="0"/>
              <a:t>a </a:t>
            </a:r>
            <a:r>
              <a:rPr lang="hu-HU" altLang="hu-HU" dirty="0">
                <a:solidFill>
                  <a:schemeClr val="accent2"/>
                </a:solidFill>
              </a:rPr>
              <a:t>népességfelesleg a városokba</a:t>
            </a:r>
            <a:r>
              <a:rPr lang="hu-HU" altLang="hu-HU" dirty="0"/>
              <a:t> áramlik</a:t>
            </a:r>
          </a:p>
          <a:p>
            <a:pPr eaLnBrk="1" hangingPunct="1">
              <a:defRPr/>
            </a:pPr>
            <a:endParaRPr lang="hu-H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74030C3-2E52-40BC-B3F4-12377DB39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686800" cy="908050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sz="4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Előfeltételek – </a:t>
            </a:r>
            <a:r>
              <a:rPr lang="hu-HU" altLang="hu-HU" sz="36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Anglia „a világ műhelye”</a:t>
            </a:r>
          </a:p>
        </p:txBody>
      </p:sp>
      <p:pic>
        <p:nvPicPr>
          <p:cNvPr id="9220" name="Picture 4" descr="nepesseg_novekedes">
            <a:extLst>
              <a:ext uri="{FF2B5EF4-FFF2-40B4-BE49-F238E27FC236}">
                <a16:creationId xmlns:a16="http://schemas.microsoft.com/office/drawing/2014/main" id="{261A561B-80EA-4044-9BF4-6F107B58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2116138"/>
            <a:ext cx="5938837" cy="395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1" name="Picture 4" descr="nepesseg_anglia">
            <a:extLst>
              <a:ext uri="{FF2B5EF4-FFF2-40B4-BE49-F238E27FC236}">
                <a16:creationId xmlns:a16="http://schemas.microsoft.com/office/drawing/2014/main" id="{B3D5C7E0-8096-4B54-9067-23CBC960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88" y="2128838"/>
            <a:ext cx="3365501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8D3B854-D053-41CD-BD8A-A9BA7EEBC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81075"/>
          </a:xfrm>
        </p:spPr>
        <p:txBody>
          <a:bodyPr/>
          <a:lstStyle/>
          <a:p>
            <a:pPr eaLnBrk="1" hangingPunct="1"/>
            <a:r>
              <a:rPr lang="hu-HU" altLang="hu-HU" u="sng"/>
              <a:t>Az ipari forradalom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89635399-EC5F-4ECC-90A9-598EBED7B3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229600" cy="547211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hu-HU" altLang="hu-HU" dirty="0">
                <a:solidFill>
                  <a:srgbClr val="CC3300"/>
                </a:solidFill>
              </a:rPr>
              <a:t>1780körül </a:t>
            </a:r>
            <a:r>
              <a:rPr lang="hu-HU" altLang="hu-HU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Angliában:</a:t>
            </a:r>
            <a:r>
              <a:rPr lang="hu-HU" altLang="hu-HU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 gyökeresen átalakult ipari helyzet, nagy gazdasági átalakulás</a:t>
            </a:r>
          </a:p>
          <a:p>
            <a:pPr eaLnBrk="1" hangingPunct="1">
              <a:buFontTx/>
              <a:buNone/>
              <a:defRPr/>
            </a:pPr>
            <a:r>
              <a:rPr lang="hu-HU" altLang="hu-HU" sz="24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„Az ipari forradalom az a folyamat, melynek során az iparban minőségi változások mennek végbe.”</a:t>
            </a:r>
          </a:p>
          <a:p>
            <a:pPr eaLnBrk="1" hangingPunct="1">
              <a:defRPr/>
            </a:pPr>
            <a:endParaRPr lang="hu-HU" altLang="hu-HU" sz="2400" b="1" i="1" dirty="0"/>
          </a:p>
          <a:p>
            <a:pPr eaLnBrk="1" hangingPunct="1">
              <a:defRPr/>
            </a:pPr>
            <a:r>
              <a:rPr lang="hu-HU" altLang="hu-HU" sz="2400" b="1" i="1" dirty="0"/>
              <a:t> a manufaktúra munkafázisait </a:t>
            </a:r>
            <a:r>
              <a:rPr lang="hu-HU" altLang="hu-HU" sz="2400" b="1" i="1" u="sng" dirty="0">
                <a:solidFill>
                  <a:srgbClr val="C00000"/>
                </a:solidFill>
              </a:rPr>
              <a:t>gépesítették</a:t>
            </a:r>
          </a:p>
          <a:p>
            <a:pPr eaLnBrk="1" hangingPunct="1">
              <a:defRPr/>
            </a:pPr>
            <a:r>
              <a:rPr lang="hu-HU" altLang="hu-HU" sz="2400" b="1" i="1" dirty="0"/>
              <a:t>A termelés eszközei a </a:t>
            </a:r>
            <a:r>
              <a:rPr lang="hu-HU" altLang="hu-HU" sz="2400" b="1" i="1" dirty="0">
                <a:solidFill>
                  <a:srgbClr val="C00000"/>
                </a:solidFill>
              </a:rPr>
              <a:t>gépek</a:t>
            </a:r>
            <a:r>
              <a:rPr lang="hu-HU" altLang="hu-HU" sz="2400" b="1" i="1" dirty="0"/>
              <a:t> lettek</a:t>
            </a:r>
          </a:p>
          <a:p>
            <a:pPr eaLnBrk="1" hangingPunct="1">
              <a:defRPr/>
            </a:pPr>
            <a:r>
              <a:rPr lang="hu-HU" altLang="hu-HU" sz="2400" b="1" i="1" dirty="0"/>
              <a:t>Az új energiaforrás a </a:t>
            </a:r>
            <a:r>
              <a:rPr lang="hu-HU" altLang="hu-HU" sz="2400" b="1" i="1" dirty="0">
                <a:solidFill>
                  <a:srgbClr val="C00000"/>
                </a:solidFill>
              </a:rPr>
              <a:t>gőz</a:t>
            </a:r>
            <a:r>
              <a:rPr lang="hu-HU" altLang="hu-HU" sz="2400" b="1" i="1" dirty="0"/>
              <a:t> lett</a:t>
            </a:r>
          </a:p>
          <a:p>
            <a:pPr eaLnBrk="1" hangingPunct="1">
              <a:defRPr/>
            </a:pPr>
            <a:r>
              <a:rPr lang="hu-HU" altLang="hu-HU" sz="2400" b="1" i="1" dirty="0"/>
              <a:t>A termelés új üzemformája a </a:t>
            </a:r>
            <a:r>
              <a:rPr lang="hu-HU" altLang="hu-HU" sz="2400" b="1" i="1" dirty="0">
                <a:solidFill>
                  <a:srgbClr val="C00000"/>
                </a:solidFill>
              </a:rPr>
              <a:t>gyár</a:t>
            </a:r>
          </a:p>
          <a:p>
            <a:pPr eaLnBrk="1" hangingPunct="1">
              <a:defRPr/>
            </a:pPr>
            <a:r>
              <a:rPr lang="hu-HU" altLang="hu-HU" sz="2400" b="1" i="1" dirty="0"/>
              <a:t>A közlekedés fejlődése: </a:t>
            </a:r>
            <a:r>
              <a:rPr lang="hu-HU" altLang="hu-HU" sz="2400" b="1" i="1" dirty="0">
                <a:solidFill>
                  <a:srgbClr val="C00000"/>
                </a:solidFill>
              </a:rPr>
              <a:t>vasút</a:t>
            </a:r>
            <a:r>
              <a:rPr lang="hu-HU" altLang="hu-HU" sz="2400" b="1" i="1" dirty="0"/>
              <a:t>építés, </a:t>
            </a:r>
            <a:r>
              <a:rPr lang="hu-HU" altLang="hu-HU" sz="2400" b="1" i="1" dirty="0">
                <a:solidFill>
                  <a:srgbClr val="C00000"/>
                </a:solidFill>
              </a:rPr>
              <a:t>gőzhajó</a:t>
            </a:r>
            <a:r>
              <a:rPr lang="hu-HU" altLang="hu-HU" sz="2400" b="1" i="1" dirty="0"/>
              <a:t>zás …</a:t>
            </a:r>
          </a:p>
          <a:p>
            <a:pPr eaLnBrk="1" hangingPunct="1">
              <a:defRPr/>
            </a:pPr>
            <a:r>
              <a:rPr lang="hu-HU" altLang="hu-HU" sz="2400" b="1" i="1" dirty="0"/>
              <a:t>Megszületik a termelőeszközök gyártása=</a:t>
            </a:r>
            <a:r>
              <a:rPr lang="hu-HU" altLang="hu-HU" sz="2400" b="1" i="1" dirty="0">
                <a:solidFill>
                  <a:srgbClr val="C00000"/>
                </a:solidFill>
              </a:rPr>
              <a:t>gépgyártás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1572C01-32B0-405B-8F46-4FC248DB8F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22338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Ipari találmányok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110EB18C-A3EE-4663-9F05-48B3B2AA3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165225"/>
            <a:ext cx="8229600" cy="4525963"/>
          </a:xfrm>
        </p:spPr>
        <p:txBody>
          <a:bodyPr/>
          <a:lstStyle/>
          <a:p>
            <a:pPr eaLnBrk="1" hangingPunct="1"/>
            <a:r>
              <a:rPr lang="hu-HU" altLang="hu-HU"/>
              <a:t>James </a:t>
            </a:r>
            <a:r>
              <a:rPr lang="hu-HU" altLang="hu-HU">
                <a:solidFill>
                  <a:srgbClr val="CC3300"/>
                </a:solidFill>
              </a:rPr>
              <a:t>Watt</a:t>
            </a:r>
            <a:r>
              <a:rPr lang="hu-HU" altLang="hu-HU"/>
              <a:t>: gőzgép 1769</a:t>
            </a:r>
          </a:p>
          <a:p>
            <a:pPr eaLnBrk="1" hangingPunct="1"/>
            <a:endParaRPr lang="hu-HU" altLang="hu-HU"/>
          </a:p>
        </p:txBody>
      </p:sp>
      <p:pic>
        <p:nvPicPr>
          <p:cNvPr id="12292" name="Kép 2">
            <a:extLst>
              <a:ext uri="{FF2B5EF4-FFF2-40B4-BE49-F238E27FC236}">
                <a16:creationId xmlns:a16="http://schemas.microsoft.com/office/drawing/2014/main" id="{882E781E-DED5-4659-8C93-C8518657F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114425"/>
            <a:ext cx="33956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Kép 6">
            <a:extLst>
              <a:ext uri="{FF2B5EF4-FFF2-40B4-BE49-F238E27FC236}">
                <a16:creationId xmlns:a16="http://schemas.microsoft.com/office/drawing/2014/main" id="{360E6FA5-257D-4F3E-A214-DF51038E7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2133600"/>
            <a:ext cx="547370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artalom helye 2">
            <a:extLst>
              <a:ext uri="{FF2B5EF4-FFF2-40B4-BE49-F238E27FC236}">
                <a16:creationId xmlns:a16="http://schemas.microsoft.com/office/drawing/2014/main" id="{BE92F4F5-B560-4165-BCF6-DB8AADB2F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950" y="950913"/>
            <a:ext cx="8785225" cy="4525962"/>
          </a:xfrm>
        </p:spPr>
        <p:txBody>
          <a:bodyPr/>
          <a:lstStyle/>
          <a:p>
            <a:pPr eaLnBrk="1" hangingPunct="1"/>
            <a:r>
              <a:rPr lang="hu-HU" altLang="hu-HU">
                <a:solidFill>
                  <a:srgbClr val="CC3300"/>
                </a:solidFill>
              </a:rPr>
              <a:t>James Hargreaves</a:t>
            </a:r>
            <a:r>
              <a:rPr lang="hu-HU" altLang="hu-HU"/>
              <a:t>: „Fonó Jenny”</a:t>
            </a:r>
          </a:p>
          <a:p>
            <a:pPr eaLnBrk="1" hangingPunct="1"/>
            <a:endParaRPr lang="hu-HU" altLang="hu-HU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167B05-0E5A-435A-9E4F-CB2133D7D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22338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Ipari találmányok</a:t>
            </a:r>
          </a:p>
        </p:txBody>
      </p:sp>
      <p:pic>
        <p:nvPicPr>
          <p:cNvPr id="14340" name="Kép 5">
            <a:extLst>
              <a:ext uri="{FF2B5EF4-FFF2-40B4-BE49-F238E27FC236}">
                <a16:creationId xmlns:a16="http://schemas.microsoft.com/office/drawing/2014/main" id="{08919B56-B074-472E-B958-1D49D30E8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1557338"/>
            <a:ext cx="4176713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Spinning_Jenny.mp4">
            <a:hlinkClick r:id="" action="ppaction://media"/>
            <a:extLst>
              <a:ext uri="{FF2B5EF4-FFF2-40B4-BE49-F238E27FC236}">
                <a16:creationId xmlns:a16="http://schemas.microsoft.com/office/drawing/2014/main" id="{DDDDE70D-017F-492B-887C-12058238666D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5400"/>
            <a:ext cx="4941888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Kép 8">
            <a:extLst>
              <a:ext uri="{FF2B5EF4-FFF2-40B4-BE49-F238E27FC236}">
                <a16:creationId xmlns:a16="http://schemas.microsoft.com/office/drawing/2014/main" id="{27564C21-8BF1-452D-B08C-F4DE7BB9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443413"/>
            <a:ext cx="2119312" cy="242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artalom helye 2">
            <a:extLst>
              <a:ext uri="{FF2B5EF4-FFF2-40B4-BE49-F238E27FC236}">
                <a16:creationId xmlns:a16="http://schemas.microsoft.com/office/drawing/2014/main" id="{79E1F951-A224-4651-A3A6-5E6098702C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950" y="908720"/>
            <a:ext cx="8928100" cy="4525963"/>
          </a:xfrm>
        </p:spPr>
        <p:txBody>
          <a:bodyPr/>
          <a:lstStyle/>
          <a:p>
            <a:pPr eaLnBrk="1" hangingPunct="1"/>
            <a:r>
              <a:rPr lang="hu-HU" altLang="hu-HU" dirty="0">
                <a:solidFill>
                  <a:srgbClr val="CC3300"/>
                </a:solidFill>
              </a:rPr>
              <a:t>Edmund </a:t>
            </a:r>
            <a:r>
              <a:rPr lang="hu-HU" altLang="hu-HU" dirty="0" err="1">
                <a:solidFill>
                  <a:srgbClr val="CC3300"/>
                </a:solidFill>
              </a:rPr>
              <a:t>Cartwright</a:t>
            </a:r>
            <a:r>
              <a:rPr lang="hu-HU" altLang="hu-HU" dirty="0">
                <a:solidFill>
                  <a:srgbClr val="CC3300"/>
                </a:solidFill>
              </a:rPr>
              <a:t> -</a:t>
            </a:r>
            <a:r>
              <a:rPr lang="hu-HU" altLang="hu-HU" dirty="0"/>
              <a:t> gépi szövőszék 1784</a:t>
            </a:r>
          </a:p>
          <a:p>
            <a:pPr eaLnBrk="1" hangingPunct="1"/>
            <a:endParaRPr lang="hu-HU" altLang="hu-HU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B05FDD0-9382-47B5-84AE-0B0E8FAB2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22338"/>
          </a:xfrm>
        </p:spPr>
        <p:txBody>
          <a:bodyPr/>
          <a:lstStyle/>
          <a:p>
            <a:pPr eaLnBrk="1" hangingPunct="1">
              <a:defRPr/>
            </a:pPr>
            <a:r>
              <a:rPr lang="hu-HU" altLang="hu-HU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Ipari találmányok</a:t>
            </a:r>
          </a:p>
        </p:txBody>
      </p:sp>
      <p:pic>
        <p:nvPicPr>
          <p:cNvPr id="15364" name="Kép 5">
            <a:extLst>
              <a:ext uri="{FF2B5EF4-FFF2-40B4-BE49-F238E27FC236}">
                <a16:creationId xmlns:a16="http://schemas.microsoft.com/office/drawing/2014/main" id="{1FCCAE01-7E31-4DC6-8848-9ABEEECCC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1773238"/>
            <a:ext cx="456565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Kép 7">
            <a:extLst>
              <a:ext uri="{FF2B5EF4-FFF2-40B4-BE49-F238E27FC236}">
                <a16:creationId xmlns:a16="http://schemas.microsoft.com/office/drawing/2014/main" id="{66541DEE-01D2-443B-BCC3-03D0D155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1484313"/>
            <a:ext cx="3059112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apértelmezett terv">
  <a:themeElements>
    <a:clrScheme name="Alapértelmezett ter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lapértelmezett ter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lapértelmezett ter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450</Words>
  <Application>Microsoft Office PowerPoint</Application>
  <PresentationFormat>Diavetítés a képernyőre (4:3 oldalarány)</PresentationFormat>
  <Paragraphs>96</Paragraphs>
  <Slides>20</Slides>
  <Notes>10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1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2" baseType="lpstr">
      <vt:lpstr>Arial</vt:lpstr>
      <vt:lpstr>Alapértelmezett terv</vt:lpstr>
      <vt:lpstr>Az ipari forradalom  </vt:lpstr>
      <vt:lpstr>Előfeltételek – Anglia „a világ műhelye”</vt:lpstr>
      <vt:lpstr>Előfeltételek – Anglia „a világ műhelye”</vt:lpstr>
      <vt:lpstr>Előfeltételek – Anglia „a világ műhelye”</vt:lpstr>
      <vt:lpstr>Előfeltételek – Anglia „a világ műhelye”</vt:lpstr>
      <vt:lpstr>Az ipari forradalom</vt:lpstr>
      <vt:lpstr>Ipari találmányok</vt:lpstr>
      <vt:lpstr>Ipari találmányok</vt:lpstr>
      <vt:lpstr>Ipari találmányok</vt:lpstr>
      <vt:lpstr>Ipari találmányok</vt:lpstr>
      <vt:lpstr>Ipari találmányok</vt:lpstr>
      <vt:lpstr>Ipari találmányok</vt:lpstr>
      <vt:lpstr>Ipari találmányok</vt:lpstr>
      <vt:lpstr>Az ipar fejlődése</vt:lpstr>
      <vt:lpstr>Ipari forradalom jellemzői</vt:lpstr>
      <vt:lpstr>A szállítás forradalma</vt:lpstr>
      <vt:lpstr>Ipari forradalom kibontakozása</vt:lpstr>
      <vt:lpstr>A városiasodás (urbanizáció) hatása</vt:lpstr>
      <vt:lpstr>Első ipari forradalom</vt:lpstr>
      <vt:lpstr>Köszönöm a figyelmet!</vt:lpstr>
    </vt:vector>
  </TitlesOfParts>
  <Company>zápor gimi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 ipari forradalom</dc:title>
  <dc:creator>zeus</dc:creator>
  <cp:lastModifiedBy>Ambruzs Attila Péter</cp:lastModifiedBy>
  <cp:revision>29</cp:revision>
  <dcterms:created xsi:type="dcterms:W3CDTF">2003-11-28T14:10:50Z</dcterms:created>
  <dcterms:modified xsi:type="dcterms:W3CDTF">2023-04-18T12:06:52Z</dcterms:modified>
</cp:coreProperties>
</file>